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832" r:id="rId3"/>
    <p:sldId id="1964" r:id="rId4"/>
    <p:sldId id="2178" r:id="rId5"/>
    <p:sldId id="2179" r:id="rId6"/>
    <p:sldId id="1927" r:id="rId7"/>
    <p:sldId id="2215" r:id="rId8"/>
    <p:sldId id="2222" r:id="rId9"/>
    <p:sldId id="2208" r:id="rId10"/>
    <p:sldId id="2209" r:id="rId11"/>
    <p:sldId id="2204" r:id="rId12"/>
    <p:sldId id="2205" r:id="rId13"/>
    <p:sldId id="2206" r:id="rId14"/>
    <p:sldId id="2207" r:id="rId15"/>
    <p:sldId id="2216" r:id="rId16"/>
    <p:sldId id="2217" r:id="rId17"/>
    <p:sldId id="2218" r:id="rId18"/>
    <p:sldId id="2219" r:id="rId19"/>
    <p:sldId id="2230" r:id="rId20"/>
    <p:sldId id="2221" r:id="rId21"/>
    <p:sldId id="2211" r:id="rId22"/>
    <p:sldId id="2212" r:id="rId23"/>
    <p:sldId id="2220" r:id="rId24"/>
    <p:sldId id="2210" r:id="rId25"/>
    <p:sldId id="2247" r:id="rId26"/>
    <p:sldId id="2223" r:id="rId27"/>
    <p:sldId id="2224" r:id="rId28"/>
    <p:sldId id="2225" r:id="rId29"/>
    <p:sldId id="2226" r:id="rId30"/>
    <p:sldId id="2227" r:id="rId31"/>
    <p:sldId id="2228" r:id="rId32"/>
    <p:sldId id="2229" r:id="rId33"/>
    <p:sldId id="182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microsoft.com/office/2007/relationships/hdphoto" Target="../media/image2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3" Type="http://schemas.microsoft.com/office/2007/relationships/hdphoto" Target="../media/image32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4.png"/><Relationship Id="rId4" Type="http://schemas.microsoft.com/office/2007/relationships/hdphoto" Target="../media/image28.wdp"/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true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true"/>
          </p:cNvSpPr>
          <p:nvPr>
            <p:ph type="body" sz="quarter" idx="11" hasCustomPrompt="true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true"/>
          </p:cNvSpPr>
          <p:nvPr>
            <p:ph type="body" sz="quarter" idx="12" hasCustomPrompt="true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8" name="矩形 7"/>
          <p:cNvSpPr/>
          <p:nvPr userDrawn="true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true"/>
          </p:cNvSpPr>
          <p:nvPr>
            <p:ph type="body" sz="quarter" idx="13" hasCustomPrompt="true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  <a:endParaRPr lang="zh-CN" altLang="en-US" dirty="0"/>
          </a:p>
        </p:txBody>
      </p:sp>
      <p:sp>
        <p:nvSpPr>
          <p:cNvPr id="9" name="矩形 8"/>
          <p:cNvSpPr/>
          <p:nvPr userDrawn="true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true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true"/>
          <p:nvPr userDrawn="true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grpSp>
        <p:nvGrpSpPr>
          <p:cNvPr id="16" name="组合 15"/>
          <p:cNvGrpSpPr/>
          <p:nvPr userDrawn="true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true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true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true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true"/>
          </p:cNvPicPr>
          <p:nvPr userDrawn="true"/>
        </p:nvPicPr>
        <p:blipFill rotWithShape="true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true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true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fals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true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true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true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true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true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false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true"/>
          </p:cNvPicPr>
          <p:nvPr userDrawn="true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true"/>
          </p:cNvPicPr>
          <p:nvPr userDrawn="true"/>
        </p:nvPicPr>
        <p:blipFill rotWithShape="true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true"/>
          </p:cNvPicPr>
          <p:nvPr userDrawn="true"/>
        </p:nvPicPr>
        <p:blipFill rotWithShape="true">
          <a:blip r:embed="rId4" cstate="screen"/>
          <a:srcRect l="6610" b="12305"/>
          <a:stretch>
            <a:fillRect/>
          </a:stretch>
        </p:blipFill>
        <p:spPr>
          <a:xfrm flipH="true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true"/>
          </p:cNvPicPr>
          <p:nvPr userDrawn="true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true"/>
          </p:cNvPicPr>
          <p:nvPr userDrawn="true"/>
        </p:nvPicPr>
        <p:blipFill rotWithShape="true">
          <a:blip r:embed="rId2" cstate="hqprint"/>
          <a:srcRect/>
          <a:stretch>
            <a:fillRect/>
          </a:stretch>
        </p:blipFill>
        <p:spPr>
          <a:xfrm>
            <a:off x="-12702" y="0"/>
            <a:ext cx="12204702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true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true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false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true"/>
          </p:cNvPicPr>
          <p:nvPr userDrawn="true"/>
        </p:nvPicPr>
        <p:blipFill rotWithShape="true">
          <a:blip r:embed="rId3" cstate="screen"/>
          <a:srcRect l="6610" b="12305"/>
          <a:stretch>
            <a:fillRect/>
          </a:stretch>
        </p:blipFill>
        <p:spPr>
          <a:xfrm flipV="true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true"/>
          </p:cNvPicPr>
          <p:nvPr userDrawn="true"/>
        </p:nvPicPr>
        <p:blipFill rotWithShape="true">
          <a:blip r:embed="rId3" cstate="screen"/>
          <a:srcRect l="6610" b="12305"/>
          <a:stretch>
            <a:fillRect/>
          </a:stretch>
        </p:blipFill>
        <p:spPr>
          <a:xfrm flipH="true" flipV="true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true"/>
          </p:cNvPicPr>
          <p:nvPr userDrawn="true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true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true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true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true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false" anchor="t" anchorCtr="false" forceAA="false" compatLnSpc="true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true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false" anchor="t" anchorCtr="false" forceAA="false" compatLnSpc="true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true"/>
          <p:nvPr userDrawn="true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true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true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true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true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true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true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true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true"/>
          </p:cNvPicPr>
          <p:nvPr userDrawn="true"/>
        </p:nvPicPr>
        <p:blipFill rotWithShape="true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true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tru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true"/>
          </p:cNvSpPr>
          <p:nvPr>
            <p:ph type="body" sz="quarter" idx="11" hasCustomPrompt="true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true"/>
          </p:cNvPicPr>
          <p:nvPr userDrawn="true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true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true"/>
          </p:cNvPicPr>
          <p:nvPr userDrawn="true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true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true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true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true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true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fals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true"/>
          </p:cNvSpPr>
          <p:nvPr>
            <p:ph type="body" sz="quarter" idx="11" hasCustomPrompt="true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文本占位符 12"/>
          <p:cNvSpPr>
            <a:spLocks noGrp="true"/>
          </p:cNvSpPr>
          <p:nvPr>
            <p:ph type="body" sz="quarter" idx="12" hasCustomPrompt="true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true"/>
          </p:cNvSpPr>
          <p:nvPr>
            <p:ph type="body" sz="quarter" idx="13" hasCustomPrompt="true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9" name="矩形 8"/>
          <p:cNvSpPr/>
          <p:nvPr userDrawn="true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true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true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true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true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true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true"/>
          <p:nvPr userDrawn="true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80604020202020204" pitchFamily="34" charset="0"/>
                <a:cs typeface="Arial" panose="0208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  <a:endParaRPr lang="en-US" altLang="zh-CN" dirty="0">
              <a:solidFill>
                <a:schemeClr val="bg1">
                  <a:alpha val="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true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true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true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true"/>
          </p:cNvPicPr>
          <p:nvPr userDrawn="true"/>
        </p:nvPicPr>
        <p:blipFill rotWithShape="true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true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true"/>
          </p:cNvPicPr>
          <p:nvPr userDrawn="true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true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true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true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true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true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true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true"/>
          </p:cNvPicPr>
          <p:nvPr userDrawn="true"/>
        </p:nvPicPr>
        <p:blipFill rotWithShape="true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true"/>
          </p:cNvPicPr>
          <p:nvPr userDrawn="true"/>
        </p:nvPicPr>
        <p:blipFill rotWithShape="true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true"/>
          <p:nvPr userDrawn="true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true"/>
          <p:nvPr userDrawn="true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  <a:endParaRPr lang="zh-CN" altLang="en-US" sz="3600" b="1" spc="6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true"/>
          <p:nvPr userDrawn="true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80604020202020204" pitchFamily="34" charset="0"/>
                <a:ea typeface="微软雅黑" panose="020B0503020204020204" pitchFamily="34" charset="-122"/>
                <a:cs typeface="Arial" panose="0208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80604020202020204" pitchFamily="34" charset="0"/>
                <a:ea typeface="微软雅黑" panose="020B0503020204020204" pitchFamily="34" charset="-122"/>
                <a:cs typeface="Arial" panose="0208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80604020202020204" pitchFamily="34" charset="0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pic>
        <p:nvPicPr>
          <p:cNvPr id="57" name="图片 56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true"/>
        </p:nvSpPr>
        <p:spPr>
          <a:xfrm flipH="true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true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true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true"/>
        </p:nvSpPr>
        <p:spPr>
          <a:xfrm flipH="true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true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true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true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true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true"/>
          </p:cNvPicPr>
          <p:nvPr userDrawn="true"/>
        </p:nvPicPr>
        <p:blipFill rotWithShape="true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true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true"/>
          </p:cNvPicPr>
          <p:nvPr userDrawn="true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true"/>
          </p:cNvPicPr>
          <p:nvPr userDrawn="true"/>
        </p:nvPicPr>
        <p:blipFill rotWithShape="true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true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true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true"/>
          </p:cNvPicPr>
          <p:nvPr userDrawn="true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true"/>
          </p:cNvPicPr>
          <p:nvPr userDrawn="true"/>
        </p:nvPicPr>
        <p:blipFill rotWithShape="true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true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true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true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true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true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true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true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  <a:endParaRPr lang="zh-CN" altLang="en-US" sz="5400" spc="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4" name="矩形 43"/>
          <p:cNvSpPr/>
          <p:nvPr userDrawn="true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5" name="直接连接符 44"/>
          <p:cNvCxnSpPr/>
          <p:nvPr userDrawn="true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 userDrawn="true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true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true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true">
            <a:gsLst>
              <a:gs pos="0">
                <a:srgbClr val="007E42"/>
              </a:gs>
              <a:gs pos="100000">
                <a:schemeClr val="accent1"/>
              </a:gs>
            </a:gsLst>
            <a:lin ang="0" scaled="true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true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true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true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true"/>
          </p:cNvSpPr>
          <p:nvPr>
            <p:ph type="body" sz="quarter" idx="12" hasCustomPrompt="true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  <a:endParaRPr lang="zh-CN" altLang="en-US" dirty="0"/>
          </a:p>
        </p:txBody>
      </p:sp>
      <p:sp>
        <p:nvSpPr>
          <p:cNvPr id="122" name="文本占位符 15"/>
          <p:cNvSpPr>
            <a:spLocks noGrp="true"/>
          </p:cNvSpPr>
          <p:nvPr>
            <p:ph type="body" sz="quarter" idx="13" hasCustomPrompt="true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  <a:endParaRPr lang="zh-CN" altLang="en-US" dirty="0"/>
          </a:p>
        </p:txBody>
      </p:sp>
      <p:sp>
        <p:nvSpPr>
          <p:cNvPr id="123" name="文本占位符 15"/>
          <p:cNvSpPr>
            <a:spLocks noGrp="true"/>
          </p:cNvSpPr>
          <p:nvPr>
            <p:ph type="body" sz="quarter" idx="14" hasCustomPrompt="true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8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true"/>
        </p:nvSpPr>
        <p:spPr>
          <a:xfrm>
            <a:off x="0" y="6167300"/>
            <a:ext cx="12192000" cy="6906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true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true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true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true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true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true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true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true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true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true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true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true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true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true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tru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true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true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true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true"/>
        </p:nvSpPr>
        <p:spPr>
          <a:xfrm flipV="true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true"/>
          </p:cNvSpPr>
          <p:nvPr>
            <p:ph type="title" hasCustomPrompt="true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13" name="文本占位符 87"/>
          <p:cNvSpPr>
            <a:spLocks noGrp="true"/>
          </p:cNvSpPr>
          <p:nvPr>
            <p:ph type="body" sz="quarter" idx="13" hasCustomPrompt="true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14" name="文本占位符 53"/>
          <p:cNvSpPr>
            <a:spLocks noGrp="true"/>
          </p:cNvSpPr>
          <p:nvPr>
            <p:ph type="body" sz="quarter" idx="16" hasCustomPrompt="true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false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sp>
        <p:nvSpPr>
          <p:cNvPr id="16" name="文本框 15"/>
          <p:cNvSpPr txBox="true"/>
          <p:nvPr userDrawn="true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true"/>
          </p:cNvPicPr>
          <p:nvPr userDrawn="true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true"/>
          </p:cNvPicPr>
          <p:nvPr userDrawn="true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true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true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true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true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true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true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true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true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true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true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true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true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true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true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true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true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true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true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true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true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 userDrawn="true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true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true"/>
          </p:cNvPicPr>
          <p:nvPr userDrawn="true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true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true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true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true"/>
          </p:cNvPicPr>
          <p:nvPr userDrawn="true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true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true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true"/>
          </p:cNvPicPr>
          <p:nvPr userDrawn="true"/>
        </p:nvPicPr>
        <p:blipFill rotWithShape="true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true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true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true"/>
        </p:nvGrpSpPr>
        <p:grpSpPr>
          <a:xfrm>
            <a:off x="-511603" y="273355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true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tru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true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true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true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true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true">
            <a:spLocks noChangeArrowheads="true"/>
          </p:cNvSpPr>
          <p:nvPr userDrawn="true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fals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true"/>
          </p:cNvPicPr>
          <p:nvPr userDrawn="true"/>
        </p:nvPicPr>
        <p:blipFill rotWithShape="true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true">
            <p:custDataLst>
              <p:tags r:id="rId2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true">
            <p:custDataLst>
              <p:tags r:id="rId3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true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true"/>
          </p:cNvPicPr>
          <p:nvPr userDrawn="true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true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true"/>
        </p:nvSpPr>
        <p:spPr>
          <a:xfrm flipV="true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true"/>
          </p:cNvSpPr>
          <p:nvPr>
            <p:ph type="title" hasCustomPrompt="true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  <a:endParaRPr lang="zh-CN" altLang="en-US" dirty="0"/>
          </a:p>
        </p:txBody>
      </p:sp>
      <p:sp>
        <p:nvSpPr>
          <p:cNvPr id="60" name="文本占位符 87"/>
          <p:cNvSpPr>
            <a:spLocks noGrp="true"/>
          </p:cNvSpPr>
          <p:nvPr>
            <p:ph type="body" sz="quarter" idx="13" hasCustomPrompt="true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true"/>
          </p:cNvSpPr>
          <p:nvPr>
            <p:ph type="body" sz="quarter" idx="16" hasCustomPrompt="true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false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true"/>
          </p:cNvPicPr>
          <p:nvPr userDrawn="true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true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true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tru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true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tru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true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tru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true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true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true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tru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true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true"/>
          </p:cNvSpPr>
          <p:nvPr userDrawn="true">
            <p:ph type="title" hasCustomPrompt="true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  <a:endParaRPr lang="zh-CN" altLang="en-US" dirty="0"/>
          </a:p>
        </p:txBody>
      </p:sp>
      <p:sp>
        <p:nvSpPr>
          <p:cNvPr id="38" name="文本占位符 53"/>
          <p:cNvSpPr>
            <a:spLocks noGrp="true"/>
          </p:cNvSpPr>
          <p:nvPr userDrawn="true">
            <p:ph type="body" sz="quarter" idx="16" hasCustomPrompt="true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false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 userDrawn="true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true"/>
          <p:nvPr userDrawn="true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true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true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true"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true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tru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true"/>
        </p:nvSpPr>
        <p:spPr>
          <a:xfrm flipH="true" flipV="true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true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false" anchor="ctr" anchorCtr="false" forceAA="false" compatLnSpc="true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true"/>
        </p:nvSpPr>
        <p:spPr>
          <a:xfrm flipV="true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true"/>
          </p:cNvPicPr>
          <p:nvPr userDrawn="true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true"/>
          </p:cNvPicPr>
          <p:nvPr userDrawn="true"/>
        </p:nvPicPr>
        <p:blipFill rotWithShape="true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true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true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true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true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true"/>
          </p:cNvPicPr>
          <p:nvPr userDrawn="true"/>
        </p:nvPicPr>
        <p:blipFill rotWithShape="true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true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true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fals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true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true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true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true"/>
          </p:cNvPicPr>
          <p:nvPr userDrawn="true"/>
        </p:nvPicPr>
        <p:blipFill rotWithShape="true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true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fals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true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true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true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true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true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true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false" compatLnSpc="true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true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false" compatLnSpc="true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true"/>
          </p:cNvPicPr>
          <p:nvPr userDrawn="true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9" Type="http://schemas.openxmlformats.org/officeDocument/2006/relationships/theme" Target="../theme/theme1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true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false" compatLnSpc="true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true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false" compatLnSpc="true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30418" y="2609078"/>
            <a:ext cx="7055958" cy="119888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计算机网络课程设计</a:t>
            </a:r>
            <a:r>
              <a:rPr lang="en-US" altLang="zh-CN" dirty="0"/>
              <a:t>》</a:t>
            </a:r>
            <a:br>
              <a:rPr lang="en-US" altLang="zh-CN" dirty="0"/>
            </a:br>
            <a:r>
              <a:rPr lang="en-US" altLang="zh-CN" dirty="0"/>
              <a:t>Part 3 </a:t>
            </a:r>
            <a:r>
              <a:rPr dirty="0"/>
              <a:t>小组编程项目汇报</a:t>
            </a:r>
            <a:endParaRPr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quarter" idx="16"/>
          </p:nvPr>
        </p:nvSpPr>
        <p:spPr>
          <a:xfrm>
            <a:off x="704215" y="4016375"/>
            <a:ext cx="6223000" cy="778510"/>
          </a:xfrm>
        </p:spPr>
        <p:txBody>
          <a:bodyPr wrap="square"/>
          <a:lstStyle/>
          <a:p>
            <a:r>
              <a:rPr lang="zh-CN" altLang="en-US" dirty="0"/>
              <a:t>组长：崔冬航</a:t>
            </a:r>
            <a:endParaRPr lang="en-US" altLang="zh-CN" dirty="0"/>
          </a:p>
          <a:p>
            <a:r>
              <a:rPr lang="zh-CN" altLang="en-US" dirty="0"/>
              <a:t>组员：杨芊雨、牟效仑、李安琪、蔡诺文、尹梓琦、曹非凡、李浚哲</a:t>
            </a:r>
            <a:endParaRPr lang="en-US" altLang="zh-CN" dirty="0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parser</a:t>
            </a:r>
            <a:r>
              <a:rPr lang="zh-CN" altLang="en-US" dirty="0"/>
              <a:t>部分：解析</a:t>
            </a:r>
            <a:r>
              <a:rPr lang="en-US" altLang="zh-CN" dirty="0"/>
              <a:t>http</a:t>
            </a:r>
            <a:r>
              <a:rPr lang="zh-CN" altLang="en-US" dirty="0"/>
              <a:t>请求报文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675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715481" y="1145729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300" dirty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主要函数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064794" y="2052049"/>
            <a:ext cx="10690058" cy="3201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fr-FR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parse_request(req_data_t *r, int len, res_data_t *rout)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作用：解析请求报文的总入口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fr-FR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parse_uri(char *uri, char *fname, char *root_dir)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作用：解析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URI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，输出完整路径</a:t>
            </a:r>
            <a:endParaRPr lang="fr-FR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fr-FR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parse_header(char *key, char *val, req_data_t *r, res_data_t *rout)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作用：解析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http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请求报文的请求头部分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若干键值对处理函数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5536" y="1865778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17692" y="217317"/>
            <a:ext cx="8643848" cy="480131"/>
          </a:xfrm>
        </p:spPr>
        <p:txBody>
          <a:bodyPr/>
          <a:lstStyle/>
          <a:p>
            <a:r>
              <a:rPr lang="en-US" altLang="zh-CN" dirty="0" err="1"/>
              <a:t>parse_request</a:t>
            </a:r>
            <a:r>
              <a:rPr lang="zh-CN" altLang="en-US" dirty="0"/>
              <a:t>函数：解析请求报文的总入口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7455" y="776782"/>
            <a:ext cx="11128876" cy="5178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651377" y="776782"/>
            <a:ext cx="3547622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状态机原理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651376" y="1633637"/>
            <a:ext cx="4442426" cy="3925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1.BODY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状态：处理请求报文数据部分（原样复制）。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2.METHOD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状态：处理请求方法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GET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POST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HEAD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等。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3.URI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状态：处理方法之后的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URI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（调用</a:t>
            </a:r>
            <a:r>
              <a:rPr kumimoji="0" lang="en-US" altLang="zh-CN" sz="18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parse_uri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函数）。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4.HEADER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状态：处理头部内容，调用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parse_header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函数识别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User-Agent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Accept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等键值对。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5.VERSION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状态：处理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http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版本，比如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1.1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1377" y="1554302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093802" y="776782"/>
            <a:ext cx="6293173" cy="3505380"/>
          </a:xfrm>
          <a:prstGeom prst="rect">
            <a:avLst/>
          </a:prstGeom>
        </p:spPr>
      </p:pic>
      <p:sp>
        <p:nvSpPr>
          <p:cNvPr id="9" name="文本框 8"/>
          <p:cNvSpPr txBox="true"/>
          <p:nvPr/>
        </p:nvSpPr>
        <p:spPr>
          <a:xfrm>
            <a:off x="5373112" y="4612460"/>
            <a:ext cx="595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如果解析出错，会返回错误码（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PARSE_URI_TOOLONG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PARSE_ERROR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17692" y="217317"/>
            <a:ext cx="8643848" cy="480131"/>
          </a:xfrm>
        </p:spPr>
        <p:txBody>
          <a:bodyPr/>
          <a:lstStyle/>
          <a:p>
            <a:r>
              <a:rPr lang="en-US" altLang="zh-CN" dirty="0" err="1"/>
              <a:t>parse_uri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7455" y="776781"/>
            <a:ext cx="11128876" cy="5397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651376" y="776782"/>
            <a:ext cx="5636135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拼接出</a:t>
            </a:r>
            <a:r>
              <a:rPr lang="zh-CN" altLang="en-US" sz="4000" b="1" spc="300" dirty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资源的完整路径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651375" y="1633637"/>
            <a:ext cx="4519436" cy="1404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如果</a:t>
            </a:r>
            <a:r>
              <a:rPr kumimoji="0" lang="en-US" altLang="zh-CN" sz="18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uri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太长，长于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1024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，就返回错误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结果输出到请求对应的</a:t>
            </a:r>
            <a:r>
              <a:rPr kumimoji="0" lang="en-US" altLang="zh-CN" sz="18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res_data_t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fname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字段中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1377" y="1554302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317723" y="1578364"/>
            <a:ext cx="5816348" cy="415347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17692" y="217317"/>
            <a:ext cx="8643848" cy="480131"/>
          </a:xfrm>
        </p:spPr>
        <p:txBody>
          <a:bodyPr/>
          <a:lstStyle/>
          <a:p>
            <a:r>
              <a:rPr lang="en-US" altLang="zh-CN" dirty="0" err="1"/>
              <a:t>parse_header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7455" y="776781"/>
            <a:ext cx="11128876" cy="5397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651376" y="776782"/>
            <a:ext cx="10806946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处理</a:t>
            </a: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header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部分的键值对：使用函数指针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651375" y="1633637"/>
            <a:ext cx="6121180" cy="1044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使用了把关键字和函数指针对应起来的结构体数组，灵活调用不同类型的键值对处理函数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键值对处理函数包括以下函数：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51377" y="1554302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42765" y="2757487"/>
            <a:ext cx="6980409" cy="21932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248" y="1587799"/>
            <a:ext cx="4955074" cy="20766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90" y="3799013"/>
            <a:ext cx="6607141" cy="2143035"/>
          </a:xfrm>
          <a:prstGeom prst="rect">
            <a:avLst/>
          </a:prstGeom>
        </p:spPr>
      </p:pic>
      <p:sp>
        <p:nvSpPr>
          <p:cNvPr id="14" name="文本框 13"/>
          <p:cNvSpPr txBox="true"/>
          <p:nvPr/>
        </p:nvSpPr>
        <p:spPr>
          <a:xfrm>
            <a:off x="542765" y="5030061"/>
            <a:ext cx="4271996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3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子函数们把键值对的结果存入</a:t>
            </a:r>
            <a:r>
              <a:rPr kumimoji="0" lang="en-US" altLang="zh-CN" sz="18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req_data_t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结构中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 err="1"/>
              <a:t>request</a:t>
            </a:r>
            <a:r>
              <a:rPr lang="zh-CN" altLang="en-US" dirty="0"/>
              <a:t>模块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6750" y="1043214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数据结构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true"/>
          <p:nvPr/>
        </p:nvSpPr>
        <p:spPr>
          <a:xfrm>
            <a:off x="6329344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311480" y="266123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true"/>
          <p:nvPr/>
        </p:nvSpPr>
        <p:spPr>
          <a:xfrm>
            <a:off x="1139788" y="3058993"/>
            <a:ext cx="369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请求信息的结构体：</a:t>
            </a:r>
            <a:r>
              <a:rPr lang="en-US" altLang="zh-CN" dirty="0" err="1"/>
              <a:t>req_data</a:t>
            </a:r>
            <a:endParaRPr lang="en-US" altLang="zh-CN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dirty="0"/>
              <a:t>响应信息的结构体：</a:t>
            </a:r>
            <a:r>
              <a:rPr lang="en-US" altLang="zh-CN" dirty="0" err="1"/>
              <a:t>res_data</a:t>
            </a:r>
            <a:endParaRPr lang="zh-CN" altLang="en-US" dirty="0"/>
          </a:p>
        </p:txBody>
      </p:sp>
      <p:sp>
        <p:nvSpPr>
          <p:cNvPr id="15" name="文本框 14"/>
          <p:cNvSpPr txBox="true"/>
          <p:nvPr/>
        </p:nvSpPr>
        <p:spPr>
          <a:xfrm>
            <a:off x="6329344" y="3058992"/>
            <a:ext cx="4068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fr-FR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init_req</a:t>
            </a:r>
            <a:r>
              <a:rPr lang="fr-FR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req_data_t</a:t>
            </a:r>
            <a:r>
              <a:rPr lang="fr-FR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altLang="zh-CN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fr-FR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server_t</a:t>
            </a:r>
            <a:r>
              <a:rPr lang="fr-FR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altLang="zh-CN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fr-FR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fr-FR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init_res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res_data_t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close_req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req_data_t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请求信息的结构体：</a:t>
            </a:r>
            <a:r>
              <a:rPr lang="en-US" altLang="zh-CN" dirty="0" err="1"/>
              <a:t>req_data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715481" y="1145729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 err="1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req_data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289161" y="2027986"/>
            <a:ext cx="5275901" cy="3925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结构体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req_data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保存了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http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请求的主要信息和一些用于解析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http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请求的变量。主要包含以下成员：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epoll_fd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epoll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文件描述符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：客户端请求对应的文件描述符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*server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：指向服务端结构体的指针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rout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：当前请求的响应信息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buf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：缓存区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其他：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http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请求的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method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uri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version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user_agent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cookie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等，以及解析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http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请求时用到的变量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5536" y="1865778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03101" y="1179113"/>
            <a:ext cx="3807350" cy="477417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响应信息的结构体：</a:t>
            </a:r>
            <a:r>
              <a:rPr lang="en-US" altLang="zh-CN" dirty="0" err="1"/>
              <a:t>res_data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715481" y="1145729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 err="1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res_data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289161" y="2027986"/>
            <a:ext cx="5275901" cy="2481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结构体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res_data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保存了用于处理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http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响应的信息。主要包含以下成员：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is_keep_alive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：连接是否存活的标志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is_cgi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：是否为动态请求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cgi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的标志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modified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：文件是否修改的标志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mtime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：修改时间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fname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：请求的资源文件名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5536" y="1865778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270582" y="2593043"/>
            <a:ext cx="3542797" cy="187128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</a:t>
            </a:r>
            <a:r>
              <a:rPr lang="zh-CN" altLang="en-US" dirty="0"/>
              <a:t>模块的方法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124898" y="1929428"/>
            <a:ext cx="5089738" cy="1404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request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模块包含了以下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个方法：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init_req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：初始化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req_data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结构体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init_res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：初始化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res_data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结构体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285750" marR="0" lvl="0" indent="-28575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close_req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：关闭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socket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连接和套接字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37954" y="1339200"/>
            <a:ext cx="3657627" cy="18431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954" y="3369748"/>
            <a:ext cx="2795608" cy="7286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954" y="4285863"/>
            <a:ext cx="3962429" cy="111919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CGI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666750" y="8108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715481" y="1014284"/>
            <a:ext cx="3807349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响应</a:t>
            </a: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CGI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请求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141841" y="1989886"/>
            <a:ext cx="8840260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5536" y="1694328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5"/>
          <p:cNvSpPr txBox="true"/>
          <p:nvPr/>
        </p:nvSpPr>
        <p:spPr>
          <a:xfrm>
            <a:off x="1005840" y="1573530"/>
            <a:ext cx="8672830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对于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CGI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请求，服务端将负责执行几个步骤：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创建进程间通信管道（需要两个管道来实现全双工通信），创建子进程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子进程将管道与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STDIN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STDOUT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连接，并执行对应的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CGI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程序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主进程将从客户端收到的信息通过管道传递给子进程（即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CGI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程序），并通过管道收集子进程产生的响应数据，发送给客户端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主进程在收集数据时，由于无法确定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CGI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程序的输出长度，因此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Content-Length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字段难以确定。这里采用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HTTP/1.1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特性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-Transfer-Encoding:chunked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方式，来进行不确定长度响应的传输。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75" y="4927600"/>
            <a:ext cx="756285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665" y="29845"/>
            <a:ext cx="3833495" cy="196024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Timer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计时器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139825" y="2797175"/>
            <a:ext cx="9795510" cy="2239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计时器主要对每个请求进行计时，并对超时的请求进行关闭处理。其主要功能包括：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刷新当前时间；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初始化时间；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返回队列中最早的时间和当前时间之差；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处理超时；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新增时间戳；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删除时间戳；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true"/>
          </p:cNvSpPr>
          <p:nvPr>
            <p:ph type="title" idx="4294967295"/>
          </p:nvPr>
        </p:nvSpPr>
        <p:spPr>
          <a:xfrm>
            <a:off x="1279525" y="2528666"/>
            <a:ext cx="1806575" cy="675057"/>
          </a:xfrm>
        </p:spPr>
        <p:txBody>
          <a:bodyPr/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目录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0"/>
          <p:cNvSpPr>
            <a:spLocks noGrp="true"/>
          </p:cNvSpPr>
          <p:nvPr>
            <p:ph type="body" sz="quarter" idx="4294967295"/>
          </p:nvPr>
        </p:nvSpPr>
        <p:spPr>
          <a:xfrm>
            <a:off x="1122361" y="3936012"/>
            <a:ext cx="2120900" cy="39958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CONTENTS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47988" y="805040"/>
            <a:ext cx="2675114" cy="1098506"/>
            <a:chOff x="5337036" y="1031947"/>
            <a:chExt cx="2675114" cy="1098506"/>
          </a:xfrm>
        </p:grpSpPr>
        <p:sp>
          <p:nvSpPr>
            <p:cNvPr id="46" name="文本框 45"/>
            <p:cNvSpPr txBox="true"/>
            <p:nvPr/>
          </p:nvSpPr>
          <p:spPr>
            <a:xfrm>
              <a:off x="5337036" y="1031947"/>
              <a:ext cx="612668" cy="1098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6000" b="1" i="1" dirty="0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true"/>
            <p:nvPr/>
          </p:nvSpPr>
          <p:spPr>
            <a:xfrm>
              <a:off x="6384010" y="1342884"/>
              <a:ext cx="1628140" cy="5905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cs typeface="+mn-ea"/>
                  <a:sym typeface="+mn-lt"/>
                </a:rPr>
                <a:t>项目简介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1778395" y="3607163"/>
            <a:ext cx="80883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9"/>
          <p:cNvGrpSpPr/>
          <p:nvPr/>
        </p:nvGrpSpPr>
        <p:grpSpPr>
          <a:xfrm>
            <a:off x="5894468" y="2210295"/>
            <a:ext cx="2675114" cy="1088390"/>
            <a:chOff x="5337036" y="1031947"/>
            <a:chExt cx="2675114" cy="1088390"/>
          </a:xfrm>
        </p:grpSpPr>
        <p:sp>
          <p:nvSpPr>
            <p:cNvPr id="4" name="文本框 45"/>
            <p:cNvSpPr txBox="true"/>
            <p:nvPr/>
          </p:nvSpPr>
          <p:spPr>
            <a:xfrm>
              <a:off x="5337036" y="1031947"/>
              <a:ext cx="561340" cy="108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5400" b="1" i="1" dirty="0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en-US" altLang="zh-CN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7"/>
            <p:cNvSpPr txBox="true"/>
            <p:nvPr/>
          </p:nvSpPr>
          <p:spPr>
            <a:xfrm>
              <a:off x="6384010" y="1342884"/>
              <a:ext cx="1628140" cy="5905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cs typeface="+mn-ea"/>
                  <a:sym typeface="+mn-lt"/>
                </a:rPr>
                <a:t>具体实现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6" name="组合 29"/>
          <p:cNvGrpSpPr/>
          <p:nvPr/>
        </p:nvGrpSpPr>
        <p:grpSpPr>
          <a:xfrm>
            <a:off x="5693173" y="3607295"/>
            <a:ext cx="3774934" cy="1088390"/>
            <a:chOff x="5337036" y="1031947"/>
            <a:chExt cx="3774934" cy="1088390"/>
          </a:xfrm>
        </p:grpSpPr>
        <p:sp>
          <p:nvSpPr>
            <p:cNvPr id="7" name="文本框 45"/>
            <p:cNvSpPr txBox="true"/>
            <p:nvPr/>
          </p:nvSpPr>
          <p:spPr>
            <a:xfrm>
              <a:off x="5337036" y="1031947"/>
              <a:ext cx="561340" cy="108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400" b="1" i="1" dirty="0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en-US" altLang="zh-CN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47"/>
            <p:cNvSpPr txBox="true"/>
            <p:nvPr/>
          </p:nvSpPr>
          <p:spPr>
            <a:xfrm>
              <a:off x="6384010" y="1342884"/>
              <a:ext cx="2727960" cy="5905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cs typeface="+mn-ea"/>
                  <a:sym typeface="+mn-lt"/>
                </a:rPr>
                <a:t>功能</a:t>
              </a:r>
              <a:r>
                <a:rPr lang="en-US" altLang="zh-CN" sz="3200" b="1" dirty="0">
                  <a:cs typeface="+mn-ea"/>
                  <a:sym typeface="+mn-lt"/>
                </a:rPr>
                <a:t>&amp;</a:t>
              </a:r>
              <a:r>
                <a:rPr lang="zh-CN" altLang="en-US" sz="3200" b="1" dirty="0">
                  <a:cs typeface="+mn-ea"/>
                  <a:sym typeface="+mn-lt"/>
                </a:rPr>
                <a:t>性能测试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  <p:grpSp>
        <p:nvGrpSpPr>
          <p:cNvPr id="9" name="组合 29"/>
          <p:cNvGrpSpPr/>
          <p:nvPr/>
        </p:nvGrpSpPr>
        <p:grpSpPr>
          <a:xfrm>
            <a:off x="4847988" y="5181460"/>
            <a:ext cx="3082149" cy="1088390"/>
            <a:chOff x="5337036" y="1031947"/>
            <a:chExt cx="3082149" cy="1088390"/>
          </a:xfrm>
        </p:grpSpPr>
        <p:sp>
          <p:nvSpPr>
            <p:cNvPr id="12" name="文本框 45"/>
            <p:cNvSpPr txBox="true"/>
            <p:nvPr/>
          </p:nvSpPr>
          <p:spPr>
            <a:xfrm>
              <a:off x="5337036" y="1031947"/>
              <a:ext cx="561340" cy="1088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400" b="1" i="1" dirty="0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en-US" altLang="zh-CN" sz="5400" b="1" i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47"/>
            <p:cNvSpPr txBox="true"/>
            <p:nvPr/>
          </p:nvSpPr>
          <p:spPr>
            <a:xfrm>
              <a:off x="6384010" y="1342884"/>
              <a:ext cx="2035175" cy="5905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cs typeface="+mn-ea"/>
                  <a:sym typeface="+mn-lt"/>
                </a:rPr>
                <a:t>遇到的问题</a:t>
              </a:r>
              <a:endParaRPr lang="zh-CN" altLang="en-US" sz="3200" b="1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Priority Queue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优先队列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139788" y="2797274"/>
            <a:ext cx="3927929" cy="718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timer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模块提供优先队列的构建、维护以及操作接口。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true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39690" y="3304540"/>
            <a:ext cx="6160770" cy="24180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5" y="1370965"/>
            <a:ext cx="4785360" cy="17907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Priority Queue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139788" y="18664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优先队列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139825" y="2797175"/>
            <a:ext cx="9795510" cy="2239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pq_sink()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pq_init()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为节点的pq分配(void *)指针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pq_is_empty()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通过nalloc值快速判断是否为空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size_t pq_size()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获取优先队列大小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void *pq_min()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返回优先队列最小值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第一个元素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的指针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pq_delmin()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删除优先队列最小值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第一个元素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pq_insert()</a:t>
            </a:r>
            <a:r>
              <a:rPr lang="en-US" altLang="zh-CN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16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向优先队列中插入值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39260"/>
            <a:ext cx="8643848" cy="478155"/>
          </a:xfrm>
        </p:spPr>
        <p:txBody>
          <a:bodyPr/>
          <a:lstStyle/>
          <a:p>
            <a:r>
              <a:rPr lang="en-US" altLang="zh-CN" dirty="0"/>
              <a:t>list.h</a:t>
            </a:r>
            <a:r>
              <a:rPr dirty="0"/>
              <a:t>头文件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903889" y="105374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List.h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290617" y="2007807"/>
            <a:ext cx="4805384" cy="2877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定义了最基本的本实验使用的队列的一般结构，封装了增加和删除节点的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一般操作的代码。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第一部分与整个系统性能无关的简单操作使用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define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语句直接将结构常量化，方便其他模块调用。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第二部分定义了多个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static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静态函数，结构清晰简单。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29694" y="1778866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NHRDIY5ROT[@3C7[Z6E7V1B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215630" y="1395095"/>
            <a:ext cx="3303270" cy="1157605"/>
          </a:xfrm>
          <a:prstGeom prst="rect">
            <a:avLst/>
          </a:prstGeom>
        </p:spPr>
      </p:pic>
      <p:pic>
        <p:nvPicPr>
          <p:cNvPr id="9" name="图片 8" descr="D_RG}O(2G}ABK0YWP3D}ZUP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59380"/>
            <a:ext cx="5525135" cy="33712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I/O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66675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715481" y="1145729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300" dirty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主要函数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141841" y="1989886"/>
            <a:ext cx="8840260" cy="2877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spc="30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ssize_t io_readn(int bufsize, void *usrbuf, size_t n)</a:t>
            </a:r>
            <a:endParaRPr lang="en-US" altLang="zh-CN" b="1" spc="30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作用：读入字符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fr-FR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ssize_t io_writen(ui bufsize, void *usrbuf, size_t n)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作用：写出字符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fr-FR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static ssize_t io_read(s_io *input, char *buf, size_t n)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作用：核心函数，持续读入到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IO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结构体中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spc="30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void io_readinitb(s_io *input, ui bufsize)</a:t>
            </a:r>
            <a:endParaRPr lang="en-US" altLang="zh-CN" b="1" spc="30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作用：初始化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IO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结构体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5536" y="1865778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Log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66675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715481" y="1145729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主要函数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141841" y="1989886"/>
            <a:ext cx="8840260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spc="30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void _log(const char *msg, </a:t>
            </a:r>
            <a:endParaRPr lang="en-US" altLang="zh-CN" b="1" spc="30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spc="30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log_level, va_list args)</a:t>
            </a:r>
            <a:endParaRPr lang="en-US" altLang="zh-CN" b="1" spc="30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作用：输出格式化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log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fr-FR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void log_info(const char *msg, ...)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作用：输出格式化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info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fr-FR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void log_warn(const char *msg, ...)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作用：输出格式化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warning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fr-FR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void log_error(const char *msg, ...)</a:t>
            </a:r>
            <a:endParaRPr lang="en-US" altLang="zh-CN" b="1" spc="30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作用：输出格式化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error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5536" y="1865778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og"/>
          <p:cNvPicPr>
            <a:picLocks noChangeAspect="true"/>
          </p:cNvPicPr>
          <p:nvPr/>
        </p:nvPicPr>
        <p:blipFill>
          <a:blip r:embed="rId1"/>
          <a:srcRect t="336" r="64656" b="41513"/>
          <a:stretch>
            <a:fillRect/>
          </a:stretch>
        </p:blipFill>
        <p:spPr>
          <a:xfrm>
            <a:off x="6505575" y="1252220"/>
            <a:ext cx="4918710" cy="45523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三、功能测试</a:t>
            </a:r>
            <a:r>
              <a:rPr lang="en-US" altLang="zh-CN" dirty="0"/>
              <a:t>&amp;</a:t>
            </a:r>
            <a:r>
              <a:rPr dirty="0"/>
              <a:t>性能测试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577850" y="92700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866738" y="10663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静态网页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93629" y="209354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true"/>
          <p:nvPr/>
        </p:nvSpPr>
        <p:spPr>
          <a:xfrm>
            <a:off x="6459519" y="10663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CGI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资源</a:t>
            </a: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视频</a:t>
            </a: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191465" y="209354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ndex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" y="2327275"/>
            <a:ext cx="5989955" cy="3369945"/>
          </a:xfrm>
          <a:prstGeom prst="rect">
            <a:avLst/>
          </a:prstGeom>
        </p:spPr>
      </p:pic>
      <p:pic>
        <p:nvPicPr>
          <p:cNvPr id="8" name="Picture 7" descr="CGI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2354580"/>
            <a:ext cx="5941695" cy="33426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三、功能测试</a:t>
            </a:r>
            <a:r>
              <a:rPr lang="en-US" altLang="zh-CN" dirty="0"/>
              <a:t>&amp;</a:t>
            </a:r>
            <a:r>
              <a:rPr dirty="0"/>
              <a:t>性能测试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577850" y="92700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866738" y="10663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静态网页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93629" y="209354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true"/>
          <p:nvPr/>
        </p:nvSpPr>
        <p:spPr>
          <a:xfrm>
            <a:off x="6459519" y="106633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CGI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资源</a:t>
            </a: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视频</a:t>
            </a: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191465" y="209354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ndex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" y="2327275"/>
            <a:ext cx="5989955" cy="3369945"/>
          </a:xfrm>
          <a:prstGeom prst="rect">
            <a:avLst/>
          </a:prstGeom>
        </p:spPr>
      </p:pic>
      <p:pic>
        <p:nvPicPr>
          <p:cNvPr id="8" name="Picture 7" descr="CGI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2354580"/>
            <a:ext cx="5941695" cy="334264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三、功能测试</a:t>
            </a:r>
            <a:r>
              <a:rPr lang="en-US" altLang="zh-CN" dirty="0"/>
              <a:t>&amp;</a:t>
            </a:r>
            <a:r>
              <a:rPr dirty="0"/>
              <a:t>性能测试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577850" y="92700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866775" y="1066165"/>
            <a:ext cx="3359785" cy="639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性能瓶颈测试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82834" y="1897329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性能测试1"/>
          <p:cNvPicPr>
            <a:picLocks noChangeAspect="true"/>
          </p:cNvPicPr>
          <p:nvPr/>
        </p:nvPicPr>
        <p:blipFill>
          <a:blip r:embed="rId1"/>
          <a:srcRect r="41278"/>
          <a:stretch>
            <a:fillRect/>
          </a:stretch>
        </p:blipFill>
        <p:spPr>
          <a:xfrm>
            <a:off x="5072380" y="728345"/>
            <a:ext cx="6790055" cy="5670550"/>
          </a:xfrm>
          <a:prstGeom prst="rect">
            <a:avLst/>
          </a:prstGeom>
        </p:spPr>
      </p:pic>
      <p:sp>
        <p:nvSpPr>
          <p:cNvPr id="9" name="文本框 5"/>
          <p:cNvSpPr txBox="true"/>
          <p:nvPr/>
        </p:nvSpPr>
        <p:spPr>
          <a:xfrm>
            <a:off x="1290320" y="2007870"/>
            <a:ext cx="3221990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使用性能测试工具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oprofile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测试性能瓶颈，使用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webbench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模拟客户端并发连接。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测试发现，性能瓶颈在输出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log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时的时间格式化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strftime,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以及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malloc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动态分配内存。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zh-CN" altLang="en-US" dirty="0"/>
              <a:t>三、功能测试</a:t>
            </a:r>
            <a:r>
              <a:rPr lang="en-US" altLang="zh-CN" dirty="0"/>
              <a:t>&amp;</a:t>
            </a:r>
            <a:r>
              <a:rPr dirty="0"/>
              <a:t>性能测试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577850" y="92700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866775" y="1066165"/>
            <a:ext cx="3359785" cy="639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并发测试</a:t>
            </a:r>
            <a:endParaRPr kumimoji="0" lang="zh-CN" altLang="en-US" sz="32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82834" y="1897329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5"/>
          <p:cNvSpPr txBox="true"/>
          <p:nvPr/>
        </p:nvSpPr>
        <p:spPr>
          <a:xfrm>
            <a:off x="1290320" y="2007870"/>
            <a:ext cx="3221990" cy="179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webbench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模拟客户端进行并发测试。在本机环境下连接静态网页，最大并发量能够达到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8000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左右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速度能够接近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9MB/s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Picture 5" descr="并发测试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0" y="3839210"/>
            <a:ext cx="7124700" cy="1847850"/>
          </a:xfrm>
          <a:prstGeom prst="rect">
            <a:avLst/>
          </a:prstGeom>
        </p:spPr>
      </p:pic>
      <p:sp>
        <p:nvSpPr>
          <p:cNvPr id="8" name="文本框 5"/>
          <p:cNvSpPr txBox="true"/>
          <p:nvPr/>
        </p:nvSpPr>
        <p:spPr>
          <a:xfrm>
            <a:off x="6409690" y="1381125"/>
            <a:ext cx="4204335" cy="1438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测试参数：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thread number=16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epoll event number=1024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buffer size=4096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dirty="0"/>
              <a:t>四、遇到的问题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577850" y="92700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969010" y="1112520"/>
            <a:ext cx="9803765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第一次并发测试时，并发量总是卡在</a:t>
            </a: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1000</a:t>
            </a: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左右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15854" y="1578559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/>
          <p:cNvSpPr txBox="true"/>
          <p:nvPr/>
        </p:nvSpPr>
        <p:spPr>
          <a:xfrm>
            <a:off x="969010" y="1851025"/>
            <a:ext cx="10155555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经过排查，在调用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netstat -ano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查看后台端口状态时，发现服务端的大量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TCP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连接处于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CLOSE_WAIT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状态，大量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socket fd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被占用，导致新来的客户端无法连接。因此并发量最大只能是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1024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，即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的数量。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起初，根据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TCP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四次挥手过程，认为该问题是服务端没有正确关闭客户端的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而导致，但经过大量排查发现服务端均已关闭所有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accept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的客户端。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第二次排查后，发现由于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Epoll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采用边缘触发模式，在高并发环境下可能一次事件触发会有多个客户端接入，而如果服务端只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accept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一个客户端，将导致其他客户端无法正确处理。因此解决办法就是在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accept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外面嵌套一层循环，并使用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accept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的返回值结合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errno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判断当前是否仍有客户端请求接入。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Picture 3" descr="问题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12520"/>
            <a:ext cx="10058400" cy="46659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true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 lang="zh-CN" altLang="en-US" dirty="0"/>
              <a:t>一、项目简介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true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/>
          <p:cNvSpPr txBox="true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600" b="0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“</a:t>
            </a:r>
            <a:endParaRPr kumimoji="0" lang="zh-CN" altLang="en-US" sz="16600" b="0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1461135" y="4939422"/>
            <a:ext cx="90678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支持部分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HTTP/1.1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特性：长连接、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chunked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true"/>
          <p:nvPr/>
        </p:nvSpPr>
        <p:spPr>
          <a:xfrm>
            <a:off x="4413250" y="1293308"/>
            <a:ext cx="3365500" cy="812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设计目标</a:t>
            </a:r>
            <a:endParaRPr kumimoji="0" lang="zh-CN" altLang="en-US" sz="44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2"/>
          <p:cNvSpPr txBox="true"/>
          <p:nvPr/>
        </p:nvSpPr>
        <p:spPr>
          <a:xfrm>
            <a:off x="1461135" y="2349257"/>
            <a:ext cx="90678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轻量级：使用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语言实现，项目总大小不到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1M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12"/>
          <p:cNvSpPr txBox="true"/>
          <p:nvPr/>
        </p:nvSpPr>
        <p:spPr>
          <a:xfrm>
            <a:off x="1461135" y="2999497"/>
            <a:ext cx="90678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高并发：使用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epoll+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非阻塞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I/O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，实现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I/O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多路复用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12"/>
          <p:cNvSpPr txBox="true"/>
          <p:nvPr/>
        </p:nvSpPr>
        <p:spPr>
          <a:xfrm>
            <a:off x="1461135" y="3657992"/>
            <a:ext cx="90678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高性能：手动实现线程池，高效地进行多线程操作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12"/>
          <p:cNvSpPr txBox="true"/>
          <p:nvPr/>
        </p:nvSpPr>
        <p:spPr>
          <a:xfrm>
            <a:off x="1461135" y="4289182"/>
            <a:ext cx="9067800" cy="559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支持动态：实现基本的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CGI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服务器功能</a:t>
            </a: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dirty="0"/>
              <a:t>四、遇到的问题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577850" y="92700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969010" y="1112520"/>
            <a:ext cx="9803765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</a:t>
            </a: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客户端突然断开连接，导致服务端崩溃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15854" y="1578559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/>
          <p:cNvSpPr txBox="true"/>
          <p:nvPr/>
        </p:nvSpPr>
        <p:spPr>
          <a:xfrm>
            <a:off x="969010" y="1851025"/>
            <a:ext cx="10155555" cy="2157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gdb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进行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debug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时发现服务端收到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SIGPIPE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信号，遂产生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broken pipe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异常退出。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考虑到客户端的不确定性，该信号无法避免，因此正确的处理方法是使用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signal(SIGPIPE, SIG_IGN)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方法来将该信号屏蔽，并在使用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send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函数向客户端发送数据时，通过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errno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来判断是否发生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Broken Pipe, 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如果发生，则需要及时关闭当前客户端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dirty="0"/>
              <a:t>四、遇到的问题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577850" y="92700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969010" y="1112520"/>
            <a:ext cx="9803765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 POST</a:t>
            </a: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请求体过大或响应体过大，导致无法使用</a:t>
            </a:r>
            <a:r>
              <a:rPr kumimoji="0" lang="en-US" altLang="zh-CN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buffer</a:t>
            </a: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一次性读写完毕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15854" y="1578559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/>
          <p:cNvSpPr txBox="true"/>
          <p:nvPr/>
        </p:nvSpPr>
        <p:spPr>
          <a:xfrm>
            <a:off x="969010" y="1851025"/>
            <a:ext cx="10155555" cy="179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对于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POST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请求体过大问题，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buffer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仅存储一部分数据，剩余数据仍然待读；当处理到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CGI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程序时，再对剩余数据进行读取和转发。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对于响应体过大，采用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HTTP/1.1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特性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Transfer-Encoding:chunked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，将响应体进行分块传输。而且此方法十分适用于不确定长度数据的传输。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false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/>
          <p:cNvSpPr>
            <a:spLocks noChangeAspect="true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/>
          <p:cNvSpPr>
            <a:spLocks noChangeAspect="true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/>
          <p:cNvSpPr txBox="true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组长：崔冬航</a:t>
            </a: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7608346" y="5112604"/>
            <a:ext cx="3714570" cy="1328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组员：杨芊雨、牟效仑、李安琪、蔡诺文、尹梓琦、曹非凡、李浚哲</a:t>
            </a:r>
            <a:endParaRPr lang="en-US" altLang="zh-CN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  <a:p>
            <a:pPr algn="l">
              <a:lnSpc>
                <a:spcPct val="120000"/>
              </a:lnSpc>
            </a:pPr>
            <a:endParaRPr lang="zh-CN" altLang="en-US" spc="300" dirty="0">
              <a:solidFill>
                <a:schemeClr val="bg1">
                  <a:alpha val="90000"/>
                </a:schemeClr>
              </a:solidFill>
              <a:latin typeface="+mn-ea"/>
            </a:endParaRPr>
          </a:p>
        </p:txBody>
      </p:sp>
      <p:sp>
        <p:nvSpPr>
          <p:cNvPr id="23" name="文本框 22"/>
          <p:cNvSpPr txBox="true"/>
          <p:nvPr/>
        </p:nvSpPr>
        <p:spPr>
          <a:xfrm>
            <a:off x="2982013" y="2484126"/>
            <a:ext cx="6914815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感谢聆听</a:t>
            </a:r>
            <a:r>
              <a:rPr lang="zh-CN" altLang="en-US" sz="6000" spc="300" dirty="0">
                <a:solidFill>
                  <a:schemeClr val="bg1"/>
                </a:solidFill>
                <a:latin typeface="+mn-ea"/>
              </a:rPr>
              <a:t>！</a:t>
            </a:r>
            <a:endParaRPr lang="zh-CN" altLang="en-US" sz="600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true"/>
          <p:nvPr/>
        </p:nvSpPr>
        <p:spPr>
          <a:xfrm>
            <a:off x="2228383" y="768243"/>
            <a:ext cx="7735233" cy="120032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chemeClr val="bg1"/>
                </a:solidFill>
              </a:rPr>
              <a:t>《</a:t>
            </a:r>
            <a:r>
              <a:rPr lang="zh-CN" altLang="en-US" dirty="0">
                <a:solidFill>
                  <a:schemeClr val="bg1"/>
                </a:solidFill>
              </a:rPr>
              <a:t>计算机网络课程设计</a:t>
            </a:r>
            <a:r>
              <a:rPr lang="en-US" altLang="zh-CN" dirty="0">
                <a:solidFill>
                  <a:schemeClr val="bg1"/>
                </a:solidFill>
              </a:rPr>
              <a:t>》</a:t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Part 3 </a:t>
            </a:r>
            <a:r>
              <a:rPr lang="zh-CN" altLang="en-US" dirty="0">
                <a:solidFill>
                  <a:schemeClr val="bg1"/>
                </a:solidFill>
              </a:rPr>
              <a:t>小组编程项目汇报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true"/>
          </p:cNvSpPr>
          <p:nvPr>
            <p:ph type="title"/>
          </p:nvPr>
        </p:nvSpPr>
        <p:spPr>
          <a:xfrm>
            <a:off x="949325" y="250055"/>
            <a:ext cx="8643848" cy="478155"/>
          </a:xfrm>
        </p:spPr>
        <p:txBody>
          <a:bodyPr/>
          <a:lstStyle/>
          <a:p>
            <a:r>
              <a:rPr lang="zh-CN" altLang="en-US" dirty="0"/>
              <a:t>一、项目简介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true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文本框 16"/>
          <p:cNvSpPr txBox="true"/>
          <p:nvPr/>
        </p:nvSpPr>
        <p:spPr>
          <a:xfrm>
            <a:off x="4754880" y="525145"/>
            <a:ext cx="2681605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Reactor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模式</a:t>
            </a:r>
            <a:endParaRPr kumimoji="0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98340" y="1173480"/>
            <a:ext cx="6421755" cy="2511425"/>
          </a:xfrm>
          <a:prstGeom prst="rect">
            <a:avLst/>
          </a:prstGeom>
        </p:spPr>
      </p:pic>
      <p:sp>
        <p:nvSpPr>
          <p:cNvPr id="13" name="文本框 12"/>
          <p:cNvSpPr txBox="true"/>
          <p:nvPr/>
        </p:nvSpPr>
        <p:spPr>
          <a:xfrm>
            <a:off x="1185545" y="1399540"/>
            <a:ext cx="3129915" cy="191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采用事件驱动模型，一个服务端线程处理多个客户端。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采用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epoll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边缘触发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非阻塞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I/O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模式，实时处理客户端发送的请求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12"/>
          <p:cNvSpPr txBox="true"/>
          <p:nvPr/>
        </p:nvSpPr>
        <p:spPr>
          <a:xfrm>
            <a:off x="1185545" y="3684905"/>
            <a:ext cx="9544685" cy="191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当服务端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fd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接收到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EPOLLIN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事件，代表有客户端接入，将客户端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fd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加入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epoll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当客户端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fd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接收到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EPOLLIN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事件，代表该客户有网络数据输入，将该客户端分配给一个线程进行处理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在处理过程中，当客户端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fd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暂时没有输入数据时，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I/O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不会阻塞，而是将该客户端挂起，重新加入到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epoll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中进行等待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当客户端请求为长连接时，该请求结束后不断开连接，而是重新加入到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epoll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中进行等待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dirty="0"/>
              <a:t>二、具体实现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903889" y="105374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Server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框架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290320" y="2007870"/>
            <a:ext cx="3515360" cy="2517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Server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框架实现包括读取配置内容，对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epoll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、线程池等进行初始化，以及启动服务器的主循环。主循环包括监听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epoll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事件、处理新客户端连接以及将新客户端请求分配到线程池。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29694" y="1778866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981575" y="1115060"/>
            <a:ext cx="6468745" cy="482727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dirty="0"/>
              <a:t>二、具体实现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903889" y="105374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Thread Pool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29694" y="1778866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/>
          <p:cNvSpPr txBox="true"/>
          <p:nvPr/>
        </p:nvSpPr>
        <p:spPr>
          <a:xfrm>
            <a:off x="1290320" y="2007870"/>
            <a:ext cx="4202430" cy="3237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线程池的实现包括线程池的创建、向线程池中添加任务、线程池的销毁以及线程池中每个线程的处理函数。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线程池的两个处理难点：生产者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-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消费者模型，需要访问互斥量，因此需要在添加任务、销毁线程时加锁；主线程与分线程的通信，需要通过条件变量进行控制。</a:t>
            </a:r>
            <a:endParaRPr lang="zh-CN" altLang="en-US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0" y="1217930"/>
            <a:ext cx="4639945" cy="46221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dirty="0"/>
              <a:t>二、具体实现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675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993424" y="1027072"/>
            <a:ext cx="3807349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Epoll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29694" y="1778866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5"/>
          <p:cNvSpPr txBox="true"/>
          <p:nvPr/>
        </p:nvSpPr>
        <p:spPr>
          <a:xfrm>
            <a:off x="1290320" y="2007870"/>
            <a:ext cx="4202430" cy="2877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为了实现高并发，采用非阻塞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I/O+Epoll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边缘触发机制，当某个客户端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fd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有数据读入则立即处理，当等待新数据时，重新加入到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epoll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中进行等待。</a:t>
            </a:r>
            <a:br>
              <a:rPr 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</a:br>
            <a:r>
              <a:rPr 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Epoll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为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Linux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的内置机制，本项目为了使用方便，对</a:t>
            </a: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epoll_ctl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函数进行了重新封装。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710" y="4561840"/>
            <a:ext cx="6753225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1297940"/>
            <a:ext cx="6498590" cy="8115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2215515"/>
            <a:ext cx="6105525" cy="22409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lang="en-US" altLang="zh-CN" dirty="0"/>
              <a:t>http</a:t>
            </a:r>
            <a:r>
              <a:rPr dirty="0"/>
              <a:t>模块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675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715481" y="1145729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300" dirty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主要函数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289161" y="2027986"/>
            <a:ext cx="8840260" cy="359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void * </a:t>
            </a:r>
            <a:r>
              <a:rPr lang="en-US" altLang="zh-CN" b="1" spc="300" dirty="0" err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handle_request</a:t>
            </a:r>
            <a:r>
              <a:rPr lang="en-US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(void *req)</a:t>
            </a:r>
            <a:endParaRPr lang="en-US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作用：处理请求总入口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fr-FR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parse_uri(char *uri, char *fname, char *root_dir)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作用：解析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URI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fr-FR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int render(req_data_t *r, res_data_t *rout)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  <a:sym typeface="+mn-ea"/>
              </a:rPr>
              <a:t>作用：核心函数，实现静态资源响应</a:t>
            </a:r>
            <a:endParaRPr lang="fr-FR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fr-FR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render_cgi(req_data_t *r, res_data_t *rout)</a:t>
            </a:r>
            <a:endParaRPr lang="fr-FR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作用：核心函数，实现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CGI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资源响应</a:t>
            </a:r>
            <a:endParaRPr lang="en-US" altLang="zh-CN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int </a:t>
            </a:r>
            <a:r>
              <a:rPr lang="en-US" altLang="zh-CN" b="1" spc="300" dirty="0" err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render_error</a:t>
            </a:r>
            <a:r>
              <a:rPr lang="en-US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(int </a:t>
            </a:r>
            <a:r>
              <a:rPr lang="en-US" altLang="zh-CN" b="1" spc="300" dirty="0" err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fd</a:t>
            </a:r>
            <a:r>
              <a:rPr lang="en-US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, int </a:t>
            </a:r>
            <a:r>
              <a:rPr lang="en-US" altLang="zh-CN" b="1" spc="300" dirty="0" err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err_code</a:t>
            </a:r>
            <a:r>
              <a:rPr lang="en-US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, const char *</a:t>
            </a:r>
            <a:r>
              <a:rPr lang="en-US" altLang="zh-CN" b="1" spc="300" dirty="0" err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err_msg</a:t>
            </a:r>
            <a:r>
              <a:rPr lang="en-US" altLang="zh-CN" b="1" spc="3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)</a:t>
            </a:r>
            <a:endParaRPr lang="en-US" altLang="zh-CN" b="1" spc="3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作用：错误处理，包括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404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403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414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400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500</a:t>
            </a:r>
            <a:r>
              <a:rPr lang="zh-CN" altLang="en-US" b="1" spc="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等错误类型</a:t>
            </a:r>
            <a:endParaRPr lang="zh-CN" altLang="en-US" b="1" spc="3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45536" y="1865778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577850" y="250055"/>
            <a:ext cx="8643848" cy="478155"/>
          </a:xfrm>
        </p:spPr>
        <p:txBody>
          <a:bodyPr/>
          <a:lstStyle/>
          <a:p>
            <a:r>
              <a:rPr dirty="0"/>
              <a:t>响应</a:t>
            </a:r>
            <a:r>
              <a:rPr lang="en-US" altLang="zh-CN" dirty="0"/>
              <a:t>CGI</a:t>
            </a:r>
            <a:r>
              <a:rPr dirty="0"/>
              <a:t>请求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1139789" y="1866432"/>
            <a:ext cx="3547622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000" b="1" spc="300" dirty="0" err="1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render_cgi</a:t>
            </a:r>
            <a:endParaRPr kumimoji="0" lang="zh-CN" altLang="en-US" sz="40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1139788" y="2797274"/>
            <a:ext cx="3927929" cy="21217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错误检测：发现错误则调用</a:t>
            </a:r>
            <a:r>
              <a:rPr kumimoji="0" lang="en-US" altLang="zh-CN" sz="18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render_error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处理</a:t>
            </a:r>
            <a:endParaRPr kumimoji="0" lang="en-US" altLang="zh-CN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打开子进程，若成功则设置环境变量，改变路径以实现</a:t>
            </a:r>
            <a:r>
              <a:rPr lang="en-US" altLang="zh-CN" spc="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cgi</a:t>
            </a:r>
            <a:endParaRPr lang="en-US" altLang="zh-CN" spc="300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3.</a:t>
            </a:r>
            <a:r>
              <a:rPr kumimoji="0" lang="zh-CN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若子进程打开失败，则进行错误处理。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7362078" y="1287931"/>
            <a:ext cx="3927928" cy="21123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960148" y="1159300"/>
            <a:ext cx="4518834" cy="40962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7174633" y="2426459"/>
            <a:ext cx="4043677" cy="361871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5.1.2"/>
</p:tagLst>
</file>

<file path=ppt/tags/tag10.xml><?xml version="1.0" encoding="utf-8"?>
<p:tagLst xmlns:p="http://schemas.openxmlformats.org/presentationml/2006/main">
  <p:tag name="KSO_WM_UNIT_PLACING_PICTURE_USER_VIEWPORT" val="{&quot;height&quot;:4644,&quot;width&quot;:11832}"/>
</p:tagLst>
</file>

<file path=ppt/tags/tag2.xml><?xml version="1.0" encoding="utf-8"?>
<p:tagLst xmlns:p="http://schemas.openxmlformats.org/presentationml/2006/main">
  <p:tag name="PA" val="v5.1.2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4914</Words>
  <Application>WPS Presentation</Application>
  <PresentationFormat>宽屏</PresentationFormat>
  <Paragraphs>320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2" baseType="lpstr">
      <vt:lpstr>Arial</vt:lpstr>
      <vt:lpstr>宋体</vt:lpstr>
      <vt:lpstr>Wingdings</vt:lpstr>
      <vt:lpstr>Century Gothic</vt:lpstr>
      <vt:lpstr>Arimo for Powerline</vt:lpstr>
      <vt:lpstr>微软雅黑</vt:lpstr>
      <vt:lpstr>文泉驿微米黑</vt:lpstr>
      <vt:lpstr>Liberation Sans</vt:lpstr>
      <vt:lpstr>微软雅黑 Light</vt:lpstr>
      <vt:lpstr>Wingdings 3</vt:lpstr>
      <vt:lpstr>Standard Symbols PS</vt:lpstr>
      <vt:lpstr>微软雅黑</vt:lpstr>
      <vt:lpstr>黑体</vt:lpstr>
      <vt:lpstr>Consolas</vt:lpstr>
      <vt:lpstr>宋体</vt:lpstr>
      <vt:lpstr>Arial Unicode MS</vt:lpstr>
      <vt:lpstr>IBM 3270</vt:lpstr>
      <vt:lpstr>Calibri</vt:lpstr>
      <vt:lpstr>微软雅黑</vt:lpstr>
      <vt:lpstr>1_Office 主题​​</vt:lpstr>
      <vt:lpstr>《计算机网络课程设计》 Part 3 小组编程项目汇报</vt:lpstr>
      <vt:lpstr>目录</vt:lpstr>
      <vt:lpstr>一、项目简介</vt:lpstr>
      <vt:lpstr>一、项目简介</vt:lpstr>
      <vt:lpstr>二、具体实现</vt:lpstr>
      <vt:lpstr>二、具体实现</vt:lpstr>
      <vt:lpstr>二、具体实现</vt:lpstr>
      <vt:lpstr>http模块</vt:lpstr>
      <vt:lpstr>响应CGI请求</vt:lpstr>
      <vt:lpstr>parser部分：解析http请求报文</vt:lpstr>
      <vt:lpstr>parse_request函数：解析请求报文的总入口</vt:lpstr>
      <vt:lpstr>parse_uri函数</vt:lpstr>
      <vt:lpstr>parse_header函数</vt:lpstr>
      <vt:lpstr>request模块</vt:lpstr>
      <vt:lpstr>请求信息的结构体：req_data</vt:lpstr>
      <vt:lpstr>响应信息的结构体：res_data</vt:lpstr>
      <vt:lpstr>request模块的方法</vt:lpstr>
      <vt:lpstr>CGI</vt:lpstr>
      <vt:lpstr>Timer</vt:lpstr>
      <vt:lpstr>Priority Queue</vt:lpstr>
      <vt:lpstr>Priority Queue</vt:lpstr>
      <vt:lpstr>list.h头文件</vt:lpstr>
      <vt:lpstr>I/O</vt:lpstr>
      <vt:lpstr>I/O</vt:lpstr>
      <vt:lpstr>三、功能测试&amp;性能测试</vt:lpstr>
      <vt:lpstr>三、功能测试&amp;性能测试</vt:lpstr>
      <vt:lpstr>三、功能测试&amp;性能测试</vt:lpstr>
      <vt:lpstr>三、功能测试&amp;性能测试</vt:lpstr>
      <vt:lpstr>四、遇到的问题</vt:lpstr>
      <vt:lpstr>四、遇到的问题</vt:lpstr>
      <vt:lpstr>四、遇到的问题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Gale Force Eight</dc:creator>
  <cp:lastModifiedBy>gale_force_eight</cp:lastModifiedBy>
  <cp:revision>88</cp:revision>
  <dcterms:created xsi:type="dcterms:W3CDTF">2021-11-01T08:04:17Z</dcterms:created>
  <dcterms:modified xsi:type="dcterms:W3CDTF">2021-11-01T08:04:17Z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